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
  </p:notesMasterIdLst>
  <p:sldIdLst>
    <p:sldId id="257" r:id="rId3"/>
    <p:sldId id="262" r:id="rId4"/>
    <p:sldId id="258" r:id="rId5"/>
    <p:sldId id="259" r:id="rId6"/>
    <p:sldId id="261" r:id="rId7"/>
    <p:sldId id="25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14" d="100"/>
          <a:sy n="114" d="100"/>
        </p:scale>
        <p:origin x="36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6BD520-41C5-4A04-9C94-92A745228996}" type="datetimeFigureOut">
              <a:rPr lang="en-US" smtClean="0"/>
              <a:t>9/21/2020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85A2A5-D674-4719-9486-C0803ADF6387}" type="slidenum">
              <a:rPr lang="en-US" smtClean="0"/>
              <a:t>‹#›</a:t>
            </a:fld>
            <a:endParaRPr lang="en-US"/>
          </a:p>
        </p:txBody>
      </p:sp>
    </p:spTree>
    <p:extLst>
      <p:ext uri="{BB962C8B-B14F-4D97-AF65-F5344CB8AC3E}">
        <p14:creationId xmlns:p14="http://schemas.microsoft.com/office/powerpoint/2010/main" val="2367491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uk-U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C3A12-1E0F-412B-B376-8089A55D946C}" type="slidenum">
              <a:rPr kumimoji="0" lang="uk-U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uk-U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23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0E27650-D224-416D-8A0C-A5F2D735991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169802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27650-D224-416D-8A0C-A5F2D735991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359002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E27650-D224-416D-8A0C-A5F2D735991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1512041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E27650-D224-416D-8A0C-A5F2D735991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145951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E27650-D224-416D-8A0C-A5F2D7359910}" type="datetimeFigureOut">
              <a:rPr lang="en-US" smtClean="0"/>
              <a:t>9/21/2020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2514638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E27650-D224-416D-8A0C-A5F2D7359910}" type="datetimeFigureOut">
              <a:rPr lang="en-US" smtClean="0"/>
              <a:t>9/21/2020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1124748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E27650-D224-416D-8A0C-A5F2D7359910}" type="datetimeFigureOut">
              <a:rPr lang="en-US" smtClean="0"/>
              <a:t>9/21/2020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683321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E27650-D224-416D-8A0C-A5F2D735991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76818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E27650-D224-416D-8A0C-A5F2D7359910}" type="datetimeFigureOut">
              <a:rPr lang="en-US" smtClean="0"/>
              <a:t>9/21/2020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2620075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27650-D224-416D-8A0C-A5F2D735991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2613628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27650-D224-416D-8A0C-A5F2D7359910}" type="datetimeFigureOut">
              <a:rPr lang="en-US" smtClean="0"/>
              <a:t>9/21/2020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582B5-5A20-4655-A676-3B7DF77885F6}" type="slidenum">
              <a:rPr lang="en-US" smtClean="0"/>
              <a:t>‹#›</a:t>
            </a:fld>
            <a:endParaRPr lang="en-US"/>
          </a:p>
        </p:txBody>
      </p:sp>
    </p:spTree>
    <p:extLst>
      <p:ext uri="{BB962C8B-B14F-4D97-AF65-F5344CB8AC3E}">
        <p14:creationId xmlns:p14="http://schemas.microsoft.com/office/powerpoint/2010/main" val="899987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WHITE">
    <p:spTree>
      <p:nvGrpSpPr>
        <p:cNvPr id="1" name=""/>
        <p:cNvGrpSpPr/>
        <p:nvPr/>
      </p:nvGrpSpPr>
      <p:grpSpPr>
        <a:xfrm>
          <a:off x="0" y="0"/>
          <a:ext cx="0" cy="0"/>
          <a:chOff x="0" y="0"/>
          <a:chExt cx="0" cy="0"/>
        </a:xfrm>
      </p:grpSpPr>
      <p:sp>
        <p:nvSpPr>
          <p:cNvPr id="7" name="Title Placeholder 4">
            <a:extLst>
              <a:ext uri="{FF2B5EF4-FFF2-40B4-BE49-F238E27FC236}">
                <a16:creationId xmlns:a16="http://schemas.microsoft.com/office/drawing/2014/main" id="{D8BAEDCB-C2D7-F94C-A594-EB15F6631598}"/>
              </a:ext>
            </a:extLst>
          </p:cNvPr>
          <p:cNvSpPr>
            <a:spLocks noGrp="1"/>
          </p:cNvSpPr>
          <p:nvPr>
            <p:ph type="body" sz="quarter" idx="14"/>
          </p:nvPr>
        </p:nvSpPr>
        <p:spPr>
          <a:xfrm>
            <a:off x="914400" y="914400"/>
            <a:ext cx="5504688" cy="5029200"/>
          </a:xfrm>
          <a:prstGeom prst="rect">
            <a:avLst/>
          </a:prstGeom>
        </p:spPr>
        <p:txBody>
          <a:bodyPr lIns="0" tIns="0" rIns="0" bIns="0" anchor="ctr"/>
          <a:lstStyle>
            <a:lvl1pPr marL="0" indent="0">
              <a:buNone/>
              <a:defRPr sz="6000">
                <a:solidFill>
                  <a:schemeClr val="tx1"/>
                </a:solidFill>
                <a:latin typeface="+mj-lt"/>
              </a:defRPr>
            </a:lvl1pPr>
            <a:lvl2pPr marL="60963" indent="0">
              <a:lnSpc>
                <a:spcPct val="90000"/>
              </a:lnSpc>
              <a:spcBef>
                <a:spcPts val="667"/>
              </a:spcBef>
              <a:buNone/>
              <a:defRPr sz="2400">
                <a:solidFill>
                  <a:schemeClr val="tx1"/>
                </a:solidFill>
                <a:latin typeface="+mj-lt"/>
              </a:defRPr>
            </a:lvl2pPr>
            <a:lvl3pPr marL="60963" indent="0">
              <a:spcBef>
                <a:spcPts val="1333"/>
              </a:spcBef>
              <a:buNone/>
              <a:defRPr sz="1600" b="1">
                <a:solidFill>
                  <a:schemeClr val="tx1"/>
                </a:solidFill>
              </a:defRPr>
            </a:lvl3pPr>
          </a:lstStyle>
          <a:p>
            <a:pPr lvl="0"/>
            <a:r>
              <a:rPr lang="en-US"/>
              <a:t>Edit Master text styles</a:t>
            </a:r>
          </a:p>
          <a:p>
            <a:pPr lvl="1"/>
            <a:r>
              <a:rPr lang="en-US"/>
              <a:t>Second level</a:t>
            </a:r>
          </a:p>
          <a:p>
            <a:pPr lvl="2"/>
            <a:r>
              <a:rPr lang="en-US"/>
              <a:t>Third level</a:t>
            </a:r>
          </a:p>
        </p:txBody>
      </p:sp>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a:t>Click icon to add picture</a:t>
            </a:r>
          </a:p>
        </p:txBody>
      </p:sp>
      <p:pic>
        <p:nvPicPr>
          <p:cNvPr id="5" name="Picture 4" title="Humana Logo">
            <a:extLst>
              <a:ext uri="{FF2B5EF4-FFF2-40B4-BE49-F238E27FC236}">
                <a16:creationId xmlns:a16="http://schemas.microsoft.com/office/drawing/2014/main" id="{A5474D75-8369-D34D-B5BF-4810462D72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0" y="5962989"/>
            <a:ext cx="1446306" cy="281021"/>
          </a:xfrm>
          <a:prstGeom prst="rect">
            <a:avLst/>
          </a:prstGeom>
        </p:spPr>
      </p:pic>
    </p:spTree>
    <p:extLst>
      <p:ext uri="{BB962C8B-B14F-4D97-AF65-F5344CB8AC3E}">
        <p14:creationId xmlns:p14="http://schemas.microsoft.com/office/powerpoint/2010/main" val="532549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35602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4809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30435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3535777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56297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54861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20757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44678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774496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1633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15468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01281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95939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795522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592233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165407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 WHITE">
    <p:spTree>
      <p:nvGrpSpPr>
        <p:cNvPr id="1" name=""/>
        <p:cNvGrpSpPr/>
        <p:nvPr/>
      </p:nvGrpSpPr>
      <p:grpSpPr>
        <a:xfrm>
          <a:off x="0" y="0"/>
          <a:ext cx="0" cy="0"/>
          <a:chOff x="0" y="0"/>
          <a:chExt cx="0" cy="0"/>
        </a:xfrm>
      </p:grpSpPr>
      <p:sp>
        <p:nvSpPr>
          <p:cNvPr id="7" name="Title Placeholder 4">
            <a:extLst>
              <a:ext uri="{FF2B5EF4-FFF2-40B4-BE49-F238E27FC236}">
                <a16:creationId xmlns:a16="http://schemas.microsoft.com/office/drawing/2014/main" id="{D8BAEDCB-C2D7-F94C-A594-EB15F6631598}"/>
              </a:ext>
            </a:extLst>
          </p:cNvPr>
          <p:cNvSpPr>
            <a:spLocks noGrp="1"/>
          </p:cNvSpPr>
          <p:nvPr>
            <p:ph type="body" sz="quarter" idx="14"/>
          </p:nvPr>
        </p:nvSpPr>
        <p:spPr>
          <a:xfrm>
            <a:off x="914400" y="914400"/>
            <a:ext cx="5504688" cy="5029200"/>
          </a:xfrm>
          <a:prstGeom prst="rect">
            <a:avLst/>
          </a:prstGeom>
        </p:spPr>
        <p:txBody>
          <a:bodyPr lIns="0" tIns="0" rIns="0" bIns="0" anchor="ctr"/>
          <a:lstStyle>
            <a:lvl1pPr marL="0" indent="0">
              <a:buNone/>
              <a:defRPr sz="6000">
                <a:solidFill>
                  <a:schemeClr val="tx1"/>
                </a:solidFill>
                <a:latin typeface="+mj-lt"/>
              </a:defRPr>
            </a:lvl1pPr>
            <a:lvl2pPr marL="60963" indent="0">
              <a:lnSpc>
                <a:spcPct val="90000"/>
              </a:lnSpc>
              <a:spcBef>
                <a:spcPts val="667"/>
              </a:spcBef>
              <a:buNone/>
              <a:defRPr sz="2400">
                <a:solidFill>
                  <a:schemeClr val="tx1"/>
                </a:solidFill>
                <a:latin typeface="+mj-lt"/>
              </a:defRPr>
            </a:lvl2pPr>
            <a:lvl3pPr marL="60963" indent="0">
              <a:spcBef>
                <a:spcPts val="1333"/>
              </a:spcBef>
              <a:buNone/>
              <a:defRPr sz="1600" b="1">
                <a:solidFill>
                  <a:schemeClr val="tx1"/>
                </a:solidFill>
              </a:defRPr>
            </a:lvl3pPr>
          </a:lstStyle>
          <a:p>
            <a:pPr lvl="0"/>
            <a:r>
              <a:rPr lang="en-US"/>
              <a:t>Edit Master text styles</a:t>
            </a:r>
          </a:p>
          <a:p>
            <a:pPr lvl="1"/>
            <a:r>
              <a:rPr lang="en-US"/>
              <a:t>Second level</a:t>
            </a:r>
          </a:p>
          <a:p>
            <a:pPr lvl="2"/>
            <a:r>
              <a:rPr lang="en-US"/>
              <a:t>Third level</a:t>
            </a:r>
          </a:p>
        </p:txBody>
      </p:sp>
      <p:sp>
        <p:nvSpPr>
          <p:cNvPr id="9" name="Picture Placeholder 8"/>
          <p:cNvSpPr>
            <a:spLocks noGrp="1"/>
          </p:cNvSpPr>
          <p:nvPr>
            <p:ph type="pic" sz="quarter" idx="10"/>
          </p:nvPr>
        </p:nvSpPr>
        <p:spPr>
          <a:xfrm>
            <a:off x="7329488" y="0"/>
            <a:ext cx="4862512" cy="6858000"/>
          </a:xfrm>
          <a:custGeom>
            <a:avLst/>
            <a:gdLst>
              <a:gd name="connsiteX0" fmla="*/ 0 w 4862512"/>
              <a:gd name="connsiteY0" fmla="*/ 0 h 6858000"/>
              <a:gd name="connsiteX1" fmla="*/ 1187 w 4862512"/>
              <a:gd name="connsiteY1" fmla="*/ 0 h 6858000"/>
              <a:gd name="connsiteX2" fmla="*/ 9497 w 4862512"/>
              <a:gd name="connsiteY2" fmla="*/ 0 h 6858000"/>
              <a:gd name="connsiteX3" fmla="*/ 32053 w 4862512"/>
              <a:gd name="connsiteY3" fmla="*/ 0 h 6858000"/>
              <a:gd name="connsiteX4" fmla="*/ 75977 w 4862512"/>
              <a:gd name="connsiteY4" fmla="*/ 0 h 6858000"/>
              <a:gd name="connsiteX5" fmla="*/ 148392 w 4862512"/>
              <a:gd name="connsiteY5" fmla="*/ 0 h 6858000"/>
              <a:gd name="connsiteX6" fmla="*/ 256422 w 4862512"/>
              <a:gd name="connsiteY6" fmla="*/ 0 h 6858000"/>
              <a:gd name="connsiteX7" fmla="*/ 407188 w 4862512"/>
              <a:gd name="connsiteY7" fmla="*/ 0 h 6858000"/>
              <a:gd name="connsiteX8" fmla="*/ 500824 w 4862512"/>
              <a:gd name="connsiteY8" fmla="*/ 0 h 6858000"/>
              <a:gd name="connsiteX9" fmla="*/ 607814 w 4862512"/>
              <a:gd name="connsiteY9" fmla="*/ 0 h 6858000"/>
              <a:gd name="connsiteX10" fmla="*/ 729051 w 4862512"/>
              <a:gd name="connsiteY10" fmla="*/ 0 h 6858000"/>
              <a:gd name="connsiteX11" fmla="*/ 865423 w 4862512"/>
              <a:gd name="connsiteY11" fmla="*/ 0 h 6858000"/>
              <a:gd name="connsiteX12" fmla="*/ 1017822 w 4862512"/>
              <a:gd name="connsiteY12" fmla="*/ 0 h 6858000"/>
              <a:gd name="connsiteX13" fmla="*/ 1187137 w 4862512"/>
              <a:gd name="connsiteY13" fmla="*/ 0 h 6858000"/>
              <a:gd name="connsiteX14" fmla="*/ 1374259 w 4862512"/>
              <a:gd name="connsiteY14" fmla="*/ 0 h 6858000"/>
              <a:gd name="connsiteX15" fmla="*/ 1580079 w 4862512"/>
              <a:gd name="connsiteY15" fmla="*/ 0 h 6858000"/>
              <a:gd name="connsiteX16" fmla="*/ 1805487 w 4862512"/>
              <a:gd name="connsiteY16" fmla="*/ 0 h 6858000"/>
              <a:gd name="connsiteX17" fmla="*/ 2051372 w 4862512"/>
              <a:gd name="connsiteY17" fmla="*/ 0 h 6858000"/>
              <a:gd name="connsiteX18" fmla="*/ 2318626 w 4862512"/>
              <a:gd name="connsiteY18" fmla="*/ 0 h 6858000"/>
              <a:gd name="connsiteX19" fmla="*/ 2608139 w 4862512"/>
              <a:gd name="connsiteY19" fmla="*/ 0 h 6858000"/>
              <a:gd name="connsiteX20" fmla="*/ 2920801 w 4862512"/>
              <a:gd name="connsiteY20" fmla="*/ 0 h 6858000"/>
              <a:gd name="connsiteX21" fmla="*/ 3257503 w 4862512"/>
              <a:gd name="connsiteY21" fmla="*/ 0 h 6858000"/>
              <a:gd name="connsiteX22" fmla="*/ 3619135 w 4862512"/>
              <a:gd name="connsiteY22" fmla="*/ 0 h 6858000"/>
              <a:gd name="connsiteX23" fmla="*/ 4006586 w 4862512"/>
              <a:gd name="connsiteY23" fmla="*/ 0 h 6858000"/>
              <a:gd name="connsiteX24" fmla="*/ 4420749 w 4862512"/>
              <a:gd name="connsiteY24" fmla="*/ 0 h 6858000"/>
              <a:gd name="connsiteX25" fmla="*/ 4862512 w 4862512"/>
              <a:gd name="connsiteY25" fmla="*/ 0 h 6858000"/>
              <a:gd name="connsiteX26" fmla="*/ 4862512 w 4862512"/>
              <a:gd name="connsiteY26" fmla="*/ 1675 h 6858000"/>
              <a:gd name="connsiteX27" fmla="*/ 4862512 w 4862512"/>
              <a:gd name="connsiteY27" fmla="*/ 13395 h 6858000"/>
              <a:gd name="connsiteX28" fmla="*/ 4862512 w 4862512"/>
              <a:gd name="connsiteY28" fmla="*/ 26161 h 6858000"/>
              <a:gd name="connsiteX29" fmla="*/ 4862512 w 4862512"/>
              <a:gd name="connsiteY29" fmla="*/ 45207 h 6858000"/>
              <a:gd name="connsiteX30" fmla="*/ 4862512 w 4862512"/>
              <a:gd name="connsiteY30" fmla="*/ 71787 h 6858000"/>
              <a:gd name="connsiteX31" fmla="*/ 4862512 w 4862512"/>
              <a:gd name="connsiteY31" fmla="*/ 107156 h 6858000"/>
              <a:gd name="connsiteX32" fmla="*/ 4862512 w 4862512"/>
              <a:gd name="connsiteY32" fmla="*/ 152572 h 6858000"/>
              <a:gd name="connsiteX33" fmla="*/ 4862512 w 4862512"/>
              <a:gd name="connsiteY33" fmla="*/ 209290 h 6858000"/>
              <a:gd name="connsiteX34" fmla="*/ 4862512 w 4862512"/>
              <a:gd name="connsiteY34" fmla="*/ 278565 h 6858000"/>
              <a:gd name="connsiteX35" fmla="*/ 4862512 w 4862512"/>
              <a:gd name="connsiteY35" fmla="*/ 361653 h 6858000"/>
              <a:gd name="connsiteX36" fmla="*/ 4862512 w 4862512"/>
              <a:gd name="connsiteY36" fmla="*/ 459809 h 6858000"/>
              <a:gd name="connsiteX37" fmla="*/ 4862512 w 4862512"/>
              <a:gd name="connsiteY37" fmla="*/ 574291 h 6858000"/>
              <a:gd name="connsiteX38" fmla="*/ 4862512 w 4862512"/>
              <a:gd name="connsiteY38" fmla="*/ 706352 h 6858000"/>
              <a:gd name="connsiteX39" fmla="*/ 4862512 w 4862512"/>
              <a:gd name="connsiteY39" fmla="*/ 857250 h 6858000"/>
              <a:gd name="connsiteX40" fmla="*/ 4862512 w 4862512"/>
              <a:gd name="connsiteY40" fmla="*/ 1028240 h 6858000"/>
              <a:gd name="connsiteX41" fmla="*/ 4862512 w 4862512"/>
              <a:gd name="connsiteY41" fmla="*/ 1220577 h 6858000"/>
              <a:gd name="connsiteX42" fmla="*/ 4862512 w 4862512"/>
              <a:gd name="connsiteY42" fmla="*/ 1435517 h 6858000"/>
              <a:gd name="connsiteX43" fmla="*/ 4862512 w 4862512"/>
              <a:gd name="connsiteY43" fmla="*/ 1674317 h 6858000"/>
              <a:gd name="connsiteX44" fmla="*/ 4862512 w 4862512"/>
              <a:gd name="connsiteY44" fmla="*/ 1938231 h 6858000"/>
              <a:gd name="connsiteX45" fmla="*/ 4862512 w 4862512"/>
              <a:gd name="connsiteY45" fmla="*/ 2228515 h 6858000"/>
              <a:gd name="connsiteX46" fmla="*/ 4862512 w 4862512"/>
              <a:gd name="connsiteY46" fmla="*/ 2546426 h 6858000"/>
              <a:gd name="connsiteX47" fmla="*/ 4862512 w 4862512"/>
              <a:gd name="connsiteY47" fmla="*/ 2716134 h 6858000"/>
              <a:gd name="connsiteX48" fmla="*/ 4862512 w 4862512"/>
              <a:gd name="connsiteY48" fmla="*/ 2893219 h 6858000"/>
              <a:gd name="connsiteX49" fmla="*/ 4862512 w 4862512"/>
              <a:gd name="connsiteY49" fmla="*/ 3077839 h 6858000"/>
              <a:gd name="connsiteX50" fmla="*/ 4862512 w 4862512"/>
              <a:gd name="connsiteY50" fmla="*/ 3270149 h 6858000"/>
              <a:gd name="connsiteX51" fmla="*/ 4862512 w 4862512"/>
              <a:gd name="connsiteY51" fmla="*/ 3470309 h 6858000"/>
              <a:gd name="connsiteX52" fmla="*/ 4862512 w 4862512"/>
              <a:gd name="connsiteY52" fmla="*/ 3678473 h 6858000"/>
              <a:gd name="connsiteX53" fmla="*/ 4862512 w 4862512"/>
              <a:gd name="connsiteY53" fmla="*/ 3894800 h 6858000"/>
              <a:gd name="connsiteX54" fmla="*/ 4862512 w 4862512"/>
              <a:gd name="connsiteY54" fmla="*/ 4119446 h 6858000"/>
              <a:gd name="connsiteX55" fmla="*/ 4862512 w 4862512"/>
              <a:gd name="connsiteY55" fmla="*/ 4352569 h 6858000"/>
              <a:gd name="connsiteX56" fmla="*/ 4862512 w 4862512"/>
              <a:gd name="connsiteY56" fmla="*/ 4594324 h 6858000"/>
              <a:gd name="connsiteX57" fmla="*/ 4862512 w 4862512"/>
              <a:gd name="connsiteY57" fmla="*/ 4844870 h 6858000"/>
              <a:gd name="connsiteX58" fmla="*/ 4862512 w 4862512"/>
              <a:gd name="connsiteY58" fmla="*/ 5104363 h 6858000"/>
              <a:gd name="connsiteX59" fmla="*/ 4862512 w 4862512"/>
              <a:gd name="connsiteY59" fmla="*/ 5372960 h 6858000"/>
              <a:gd name="connsiteX60" fmla="*/ 4862512 w 4862512"/>
              <a:gd name="connsiteY60" fmla="*/ 5650818 h 6858000"/>
              <a:gd name="connsiteX61" fmla="*/ 4862512 w 4862512"/>
              <a:gd name="connsiteY61" fmla="*/ 5938094 h 6858000"/>
              <a:gd name="connsiteX62" fmla="*/ 4862512 w 4862512"/>
              <a:gd name="connsiteY62" fmla="*/ 6234945 h 6858000"/>
              <a:gd name="connsiteX63" fmla="*/ 4862512 w 4862512"/>
              <a:gd name="connsiteY63" fmla="*/ 6541528 h 6858000"/>
              <a:gd name="connsiteX64" fmla="*/ 4862512 w 4862512"/>
              <a:gd name="connsiteY64" fmla="*/ 6858000 h 6858000"/>
              <a:gd name="connsiteX65" fmla="*/ 4856343 w 4862512"/>
              <a:gd name="connsiteY65" fmla="*/ 6858000 h 6858000"/>
              <a:gd name="connsiteX66" fmla="*/ 4841693 w 4862512"/>
              <a:gd name="connsiteY66" fmla="*/ 6858000 h 6858000"/>
              <a:gd name="connsiteX67" fmla="*/ 4813163 w 4862512"/>
              <a:gd name="connsiteY67" fmla="*/ 6858000 h 6858000"/>
              <a:gd name="connsiteX68" fmla="*/ 4766127 w 4862512"/>
              <a:gd name="connsiteY68" fmla="*/ 6858000 h 6858000"/>
              <a:gd name="connsiteX69" fmla="*/ 4695958 w 4862512"/>
              <a:gd name="connsiteY69" fmla="*/ 6858000 h 6858000"/>
              <a:gd name="connsiteX70" fmla="*/ 4598030 w 4862512"/>
              <a:gd name="connsiteY70" fmla="*/ 6858000 h 6858000"/>
              <a:gd name="connsiteX71" fmla="*/ 4467717 w 4862512"/>
              <a:gd name="connsiteY71" fmla="*/ 6858000 h 6858000"/>
              <a:gd name="connsiteX72" fmla="*/ 4300392 w 4862512"/>
              <a:gd name="connsiteY72" fmla="*/ 6858000 h 6858000"/>
              <a:gd name="connsiteX73" fmla="*/ 4091428 w 4862512"/>
              <a:gd name="connsiteY73" fmla="*/ 6858000 h 6858000"/>
              <a:gd name="connsiteX74" fmla="*/ 3836199 w 4862512"/>
              <a:gd name="connsiteY74" fmla="*/ 6858000 h 6858000"/>
              <a:gd name="connsiteX75" fmla="*/ 3689789 w 4862512"/>
              <a:gd name="connsiteY75" fmla="*/ 6858000 h 6858000"/>
              <a:gd name="connsiteX76" fmla="*/ 3530078 w 4862512"/>
              <a:gd name="connsiteY76" fmla="*/ 6858000 h 6858000"/>
              <a:gd name="connsiteX77" fmla="*/ 3356488 w 4862512"/>
              <a:gd name="connsiteY77" fmla="*/ 6858000 h 6858000"/>
              <a:gd name="connsiteX78" fmla="*/ 3168440 w 4862512"/>
              <a:gd name="connsiteY78" fmla="*/ 6858000 h 6858000"/>
              <a:gd name="connsiteX79" fmla="*/ 2965356 w 4862512"/>
              <a:gd name="connsiteY79" fmla="*/ 6858000 h 6858000"/>
              <a:gd name="connsiteX80" fmla="*/ 2746657 w 4862512"/>
              <a:gd name="connsiteY80" fmla="*/ 6858000 h 6858000"/>
              <a:gd name="connsiteX81" fmla="*/ 2511765 w 4862512"/>
              <a:gd name="connsiteY81" fmla="*/ 6858000 h 6858000"/>
              <a:gd name="connsiteX82" fmla="*/ 2260103 w 4862512"/>
              <a:gd name="connsiteY82" fmla="*/ 6858000 h 6858000"/>
              <a:gd name="connsiteX83" fmla="*/ 1991091 w 4862512"/>
              <a:gd name="connsiteY83" fmla="*/ 6858000 h 6858000"/>
              <a:gd name="connsiteX84" fmla="*/ 1704151 w 4862512"/>
              <a:gd name="connsiteY84" fmla="*/ 6858000 h 6858000"/>
              <a:gd name="connsiteX85" fmla="*/ 0 w 4862512"/>
              <a:gd name="connsiteY85" fmla="*/ 4800600 h 6858000"/>
              <a:gd name="connsiteX86" fmla="*/ 0 w 4862512"/>
              <a:gd name="connsiteY8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862512" h="6858000">
                <a:moveTo>
                  <a:pt x="0" y="0"/>
                </a:moveTo>
                <a:lnTo>
                  <a:pt x="1187" y="0"/>
                </a:lnTo>
                <a:lnTo>
                  <a:pt x="9497" y="0"/>
                </a:lnTo>
                <a:lnTo>
                  <a:pt x="32053" y="0"/>
                </a:lnTo>
                <a:lnTo>
                  <a:pt x="75977" y="0"/>
                </a:lnTo>
                <a:lnTo>
                  <a:pt x="148392" y="0"/>
                </a:lnTo>
                <a:lnTo>
                  <a:pt x="256422" y="0"/>
                </a:lnTo>
                <a:lnTo>
                  <a:pt x="407188" y="0"/>
                </a:lnTo>
                <a:lnTo>
                  <a:pt x="500824" y="0"/>
                </a:lnTo>
                <a:lnTo>
                  <a:pt x="607814" y="0"/>
                </a:lnTo>
                <a:lnTo>
                  <a:pt x="729051" y="0"/>
                </a:lnTo>
                <a:lnTo>
                  <a:pt x="865423" y="0"/>
                </a:lnTo>
                <a:lnTo>
                  <a:pt x="1017822" y="0"/>
                </a:lnTo>
                <a:lnTo>
                  <a:pt x="1187137" y="0"/>
                </a:lnTo>
                <a:lnTo>
                  <a:pt x="1374259" y="0"/>
                </a:lnTo>
                <a:lnTo>
                  <a:pt x="1580079" y="0"/>
                </a:lnTo>
                <a:lnTo>
                  <a:pt x="1805487" y="0"/>
                </a:lnTo>
                <a:lnTo>
                  <a:pt x="2051372" y="0"/>
                </a:lnTo>
                <a:lnTo>
                  <a:pt x="2318626" y="0"/>
                </a:lnTo>
                <a:lnTo>
                  <a:pt x="2608139" y="0"/>
                </a:lnTo>
                <a:lnTo>
                  <a:pt x="2920801" y="0"/>
                </a:lnTo>
                <a:lnTo>
                  <a:pt x="3257503" y="0"/>
                </a:lnTo>
                <a:lnTo>
                  <a:pt x="3619135" y="0"/>
                </a:lnTo>
                <a:lnTo>
                  <a:pt x="4006586" y="0"/>
                </a:lnTo>
                <a:lnTo>
                  <a:pt x="4420749" y="0"/>
                </a:lnTo>
                <a:lnTo>
                  <a:pt x="4862512" y="0"/>
                </a:lnTo>
                <a:lnTo>
                  <a:pt x="4862512" y="1675"/>
                </a:lnTo>
                <a:lnTo>
                  <a:pt x="4862512" y="13395"/>
                </a:lnTo>
                <a:lnTo>
                  <a:pt x="4862512" y="26161"/>
                </a:lnTo>
                <a:lnTo>
                  <a:pt x="4862512" y="45207"/>
                </a:lnTo>
                <a:lnTo>
                  <a:pt x="4862512" y="71787"/>
                </a:lnTo>
                <a:lnTo>
                  <a:pt x="4862512" y="107156"/>
                </a:lnTo>
                <a:lnTo>
                  <a:pt x="4862512" y="152572"/>
                </a:lnTo>
                <a:lnTo>
                  <a:pt x="4862512" y="209290"/>
                </a:lnTo>
                <a:lnTo>
                  <a:pt x="4862512" y="278565"/>
                </a:lnTo>
                <a:lnTo>
                  <a:pt x="4862512" y="361653"/>
                </a:lnTo>
                <a:lnTo>
                  <a:pt x="4862512" y="459809"/>
                </a:lnTo>
                <a:lnTo>
                  <a:pt x="4862512" y="574291"/>
                </a:lnTo>
                <a:lnTo>
                  <a:pt x="4862512" y="706352"/>
                </a:lnTo>
                <a:lnTo>
                  <a:pt x="4862512" y="857250"/>
                </a:lnTo>
                <a:lnTo>
                  <a:pt x="4862512" y="1028240"/>
                </a:lnTo>
                <a:lnTo>
                  <a:pt x="4862512" y="1220577"/>
                </a:lnTo>
                <a:lnTo>
                  <a:pt x="4862512" y="1435517"/>
                </a:lnTo>
                <a:lnTo>
                  <a:pt x="4862512" y="1674317"/>
                </a:lnTo>
                <a:lnTo>
                  <a:pt x="4862512" y="1938231"/>
                </a:lnTo>
                <a:lnTo>
                  <a:pt x="4862512" y="2228515"/>
                </a:lnTo>
                <a:lnTo>
                  <a:pt x="4862512" y="2546426"/>
                </a:lnTo>
                <a:lnTo>
                  <a:pt x="4862512" y="2716134"/>
                </a:lnTo>
                <a:lnTo>
                  <a:pt x="4862512" y="2893219"/>
                </a:lnTo>
                <a:lnTo>
                  <a:pt x="4862512" y="3077839"/>
                </a:lnTo>
                <a:lnTo>
                  <a:pt x="4862512" y="3270149"/>
                </a:lnTo>
                <a:lnTo>
                  <a:pt x="4862512" y="3470309"/>
                </a:lnTo>
                <a:lnTo>
                  <a:pt x="4862512" y="3678473"/>
                </a:lnTo>
                <a:lnTo>
                  <a:pt x="4862512" y="3894800"/>
                </a:lnTo>
                <a:lnTo>
                  <a:pt x="4862512" y="4119446"/>
                </a:lnTo>
                <a:lnTo>
                  <a:pt x="4862512" y="4352569"/>
                </a:lnTo>
                <a:lnTo>
                  <a:pt x="4862512" y="4594324"/>
                </a:lnTo>
                <a:lnTo>
                  <a:pt x="4862512" y="4844870"/>
                </a:lnTo>
                <a:lnTo>
                  <a:pt x="4862512" y="5104363"/>
                </a:lnTo>
                <a:lnTo>
                  <a:pt x="4862512" y="5372960"/>
                </a:lnTo>
                <a:lnTo>
                  <a:pt x="4862512" y="5650818"/>
                </a:lnTo>
                <a:lnTo>
                  <a:pt x="4862512" y="5938094"/>
                </a:lnTo>
                <a:lnTo>
                  <a:pt x="4862512" y="6234945"/>
                </a:lnTo>
                <a:lnTo>
                  <a:pt x="4862512" y="6541528"/>
                </a:lnTo>
                <a:lnTo>
                  <a:pt x="4862512" y="6858000"/>
                </a:lnTo>
                <a:lnTo>
                  <a:pt x="4856343" y="6858000"/>
                </a:lnTo>
                <a:lnTo>
                  <a:pt x="4841693" y="6858000"/>
                </a:lnTo>
                <a:lnTo>
                  <a:pt x="4813163" y="6858000"/>
                </a:lnTo>
                <a:lnTo>
                  <a:pt x="4766127" y="6858000"/>
                </a:lnTo>
                <a:lnTo>
                  <a:pt x="4695958" y="6858000"/>
                </a:lnTo>
                <a:lnTo>
                  <a:pt x="4598030" y="6858000"/>
                </a:lnTo>
                <a:lnTo>
                  <a:pt x="4467717" y="6858000"/>
                </a:lnTo>
                <a:lnTo>
                  <a:pt x="4300392" y="6858000"/>
                </a:lnTo>
                <a:lnTo>
                  <a:pt x="4091428" y="6858000"/>
                </a:lnTo>
                <a:lnTo>
                  <a:pt x="3836199" y="6858000"/>
                </a:lnTo>
                <a:lnTo>
                  <a:pt x="3689789" y="6858000"/>
                </a:lnTo>
                <a:lnTo>
                  <a:pt x="3530078" y="6858000"/>
                </a:lnTo>
                <a:lnTo>
                  <a:pt x="3356488" y="6858000"/>
                </a:lnTo>
                <a:lnTo>
                  <a:pt x="3168440" y="6858000"/>
                </a:lnTo>
                <a:lnTo>
                  <a:pt x="2965356" y="6858000"/>
                </a:lnTo>
                <a:lnTo>
                  <a:pt x="2746657" y="6858000"/>
                </a:lnTo>
                <a:lnTo>
                  <a:pt x="2511765" y="6858000"/>
                </a:lnTo>
                <a:lnTo>
                  <a:pt x="2260103" y="6858000"/>
                </a:lnTo>
                <a:lnTo>
                  <a:pt x="1991091" y="6858000"/>
                </a:lnTo>
                <a:lnTo>
                  <a:pt x="1704151" y="6858000"/>
                </a:lnTo>
                <a:cubicBezTo>
                  <a:pt x="727105" y="6675120"/>
                  <a:pt x="0" y="5783580"/>
                  <a:pt x="0" y="4800600"/>
                </a:cubicBezTo>
                <a:cubicBezTo>
                  <a:pt x="0" y="4800600"/>
                  <a:pt x="0" y="4800600"/>
                  <a:pt x="0" y="0"/>
                </a:cubicBezTo>
                <a:close/>
              </a:path>
            </a:pathLst>
          </a:custGeom>
          <a:solidFill>
            <a:schemeClr val="bg1"/>
          </a:solidFill>
        </p:spPr>
        <p:txBody>
          <a:bodyPr wrap="square">
            <a:noAutofit/>
          </a:bodyPr>
          <a:lstStyle/>
          <a:p>
            <a:r>
              <a:rPr lang="en-US"/>
              <a:t>Click icon to add picture</a:t>
            </a:r>
          </a:p>
        </p:txBody>
      </p:sp>
      <p:pic>
        <p:nvPicPr>
          <p:cNvPr id="5" name="Picture 4" title="Humana Logo">
            <a:extLst>
              <a:ext uri="{FF2B5EF4-FFF2-40B4-BE49-F238E27FC236}">
                <a16:creationId xmlns:a16="http://schemas.microsoft.com/office/drawing/2014/main" id="{A5474D75-8369-D34D-B5BF-4810462D72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14400" y="5962989"/>
            <a:ext cx="1446306" cy="281021"/>
          </a:xfrm>
          <a:prstGeom prst="rect">
            <a:avLst/>
          </a:prstGeom>
        </p:spPr>
      </p:pic>
    </p:spTree>
    <p:extLst>
      <p:ext uri="{BB962C8B-B14F-4D97-AF65-F5344CB8AC3E}">
        <p14:creationId xmlns:p14="http://schemas.microsoft.com/office/powerpoint/2010/main" val="27738791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EFAULT SLID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B03FD-3A88-5D44-85C8-E768CB1DBBD7}"/>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82554D12-4210-F945-9DFA-0032A2E91BF4}"/>
              </a:ext>
            </a:extLst>
          </p:cNvPr>
          <p:cNvSpPr>
            <a:spLocks noGrp="1"/>
          </p:cNvSpPr>
          <p:nvPr>
            <p:ph type="ftr" sz="quarter" idx="12"/>
          </p:nvPr>
        </p:nvSpPr>
        <p:spPr/>
        <p:txBody>
          <a:bodyPr/>
          <a:lstStyle/>
          <a:p>
            <a:r>
              <a:rPr lang="en-US"/>
              <a:t>Footer</a:t>
            </a:r>
            <a:endParaRPr lang="en-US" dirty="0"/>
          </a:p>
        </p:txBody>
      </p:sp>
      <p:sp>
        <p:nvSpPr>
          <p:cNvPr id="6" name="Slide Number Placeholder 5">
            <a:extLst>
              <a:ext uri="{FF2B5EF4-FFF2-40B4-BE49-F238E27FC236}">
                <a16:creationId xmlns:a16="http://schemas.microsoft.com/office/drawing/2014/main" id="{D25BF680-827D-CC4A-8DCC-656EE086D26F}"/>
              </a:ext>
            </a:extLst>
          </p:cNvPr>
          <p:cNvSpPr>
            <a:spLocks noGrp="1"/>
          </p:cNvSpPr>
          <p:nvPr>
            <p:ph type="sldNum" sz="quarter" idx="11"/>
          </p:nvPr>
        </p:nvSpPr>
        <p:spPr/>
        <p:txBody>
          <a:bodyPr/>
          <a:lstStyle/>
          <a:p>
            <a:r>
              <a:rPr lang="en-US" b="1">
                <a:solidFill>
                  <a:schemeClr val="accent1"/>
                </a:solidFill>
              </a:rPr>
              <a:t>|</a:t>
            </a:r>
            <a:r>
              <a:rPr lang="en-US"/>
              <a:t> </a:t>
            </a:r>
            <a:fld id="{37D409AB-2201-4E18-8A34-C31753AD9B06}" type="slidenum">
              <a:rPr lang="en-US" smtClean="0">
                <a:solidFill>
                  <a:schemeClr val="tx1"/>
                </a:solidFill>
              </a:rPr>
              <a:pPr/>
              <a:t>‹#›</a:t>
            </a:fld>
            <a:endParaRPr lang="en-US" dirty="0">
              <a:solidFill>
                <a:schemeClr val="tx1"/>
              </a:solidFill>
            </a:endParaRPr>
          </a:p>
        </p:txBody>
      </p:sp>
      <p:sp>
        <p:nvSpPr>
          <p:cNvPr id="7" name="Rectangle 6">
            <a:extLst>
              <a:ext uri="{FF2B5EF4-FFF2-40B4-BE49-F238E27FC236}">
                <a16:creationId xmlns:a16="http://schemas.microsoft.com/office/drawing/2014/main" id="{21C97039-486C-D144-9B3B-D3300AB72E36}"/>
              </a:ext>
            </a:extLst>
          </p:cNvPr>
          <p:cNvSpPr/>
          <p:nvPr userDrawn="1"/>
        </p:nvSpPr>
        <p:spPr>
          <a:xfrm>
            <a:off x="0" y="0"/>
            <a:ext cx="320040" cy="6172200"/>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
        <p:nvSpPr>
          <p:cNvPr id="8" name="Rectangle 7">
            <a:extLst>
              <a:ext uri="{FF2B5EF4-FFF2-40B4-BE49-F238E27FC236}">
                <a16:creationId xmlns:a16="http://schemas.microsoft.com/office/drawing/2014/main" id="{81851533-50C0-524E-AB83-72891A62D9D7}"/>
              </a:ext>
            </a:extLst>
          </p:cNvPr>
          <p:cNvSpPr/>
          <p:nvPr userDrawn="1"/>
        </p:nvSpPr>
        <p:spPr>
          <a:xfrm>
            <a:off x="-1" y="6248400"/>
            <a:ext cx="320041" cy="609600"/>
          </a:xfrm>
          <a:prstGeom prst="rect">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a:solidFill>
                <a:schemeClr val="tx1"/>
              </a:solidFill>
            </a:endParaRPr>
          </a:p>
        </p:txBody>
      </p:sp>
    </p:spTree>
    <p:extLst>
      <p:ext uri="{BB962C8B-B14F-4D97-AF65-F5344CB8AC3E}">
        <p14:creationId xmlns:p14="http://schemas.microsoft.com/office/powerpoint/2010/main" val="37839471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BLANK - NO PAGE 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895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E27650-D224-416D-8A0C-A5F2D7359910}" type="datetimeFigureOut">
              <a:rPr lang="en-US" smtClean="0"/>
              <a:t>9/21/2020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582B5-5A20-4655-A676-3B7DF77885F6}" type="slidenum">
              <a:rPr lang="en-US" smtClean="0"/>
              <a:t>‹#›</a:t>
            </a:fld>
            <a:endParaRPr lang="en-US"/>
          </a:p>
        </p:txBody>
      </p:sp>
    </p:spTree>
    <p:extLst>
      <p:ext uri="{BB962C8B-B14F-4D97-AF65-F5344CB8AC3E}">
        <p14:creationId xmlns:p14="http://schemas.microsoft.com/office/powerpoint/2010/main" val="3771478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9/21/2020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6277300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ray5@humana.com"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51DD4C-FBFD-F047-B6F6-0C23AC7AA971}"/>
              </a:ext>
            </a:extLst>
          </p:cNvPr>
          <p:cNvSpPr>
            <a:spLocks noGrp="1"/>
          </p:cNvSpPr>
          <p:nvPr>
            <p:ph type="body" sz="quarter" idx="14"/>
          </p:nvPr>
        </p:nvSpPr>
        <p:spPr/>
        <p:txBody>
          <a:bodyPr/>
          <a:lstStyle/>
          <a:p>
            <a:r>
              <a:rPr lang="en-US" dirty="0"/>
              <a:t>Stars and Quality </a:t>
            </a:r>
          </a:p>
          <a:p>
            <a:pPr lvl="1"/>
            <a:r>
              <a:rPr lang="en-US" dirty="0"/>
              <a:t>Robin Esparza, LVN</a:t>
            </a:r>
          </a:p>
          <a:p>
            <a:pPr lvl="1"/>
            <a:r>
              <a:rPr lang="en-US" sz="1800" dirty="0"/>
              <a:t>Senior Stars Improvement Professional</a:t>
            </a:r>
          </a:p>
          <a:p>
            <a:pPr lvl="1"/>
            <a:r>
              <a:rPr lang="en-US" sz="1800" dirty="0">
                <a:hlinkClick r:id="rId3"/>
              </a:rPr>
              <a:t>resparza1@humana.com</a:t>
            </a:r>
            <a:endParaRPr lang="en-US" sz="1800" dirty="0"/>
          </a:p>
        </p:txBody>
      </p:sp>
      <p:pic>
        <p:nvPicPr>
          <p:cNvPr id="5" name="Picture Placeholder 4" descr="Photograph of kiwi" title="kiwi">
            <a:extLst>
              <a:ext uri="{FF2B5EF4-FFF2-40B4-BE49-F238E27FC236}">
                <a16:creationId xmlns:a16="http://schemas.microsoft.com/office/drawing/2014/main" id="{037D3158-B9EE-5F43-9B40-E3EA3C3211A4}"/>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a:ext>
            </a:extLst>
          </a:blip>
          <a:srcRect l="17" r="17"/>
          <a:stretch/>
        </p:blipFill>
        <p:spPr/>
      </p:pic>
    </p:spTree>
    <p:extLst>
      <p:ext uri="{BB962C8B-B14F-4D97-AF65-F5344CB8AC3E}">
        <p14:creationId xmlns:p14="http://schemas.microsoft.com/office/powerpoint/2010/main" val="984565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889" y="108535"/>
            <a:ext cx="9689179" cy="1320800"/>
          </a:xfrm>
        </p:spPr>
        <p:txBody>
          <a:bodyPr>
            <a:normAutofit/>
          </a:bodyPr>
          <a:lstStyle/>
          <a:p>
            <a:r>
              <a:rPr lang="en-US" sz="3200" dirty="0">
                <a:solidFill>
                  <a:schemeClr val="tx1"/>
                </a:solidFill>
              </a:rPr>
              <a:t>Humana STARS Provider Spot Bonus Program</a:t>
            </a:r>
          </a:p>
        </p:txBody>
      </p:sp>
      <p:sp>
        <p:nvSpPr>
          <p:cNvPr id="3" name="Slide Number Placeholder 2"/>
          <p:cNvSpPr>
            <a:spLocks noGrp="1"/>
          </p:cNvSpPr>
          <p:nvPr>
            <p:ph type="sldNum"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90C226"/>
                </a:solidFill>
                <a:effectLst/>
                <a:uLnTx/>
                <a:uFillTx/>
                <a:latin typeface="Trebuchet MS" panose="020B0603020202020204"/>
                <a:ea typeface="+mn-ea"/>
                <a:cs typeface="+mn-cs"/>
              </a:rPr>
              <a:t>|</a:t>
            </a:r>
            <a:r>
              <a:rPr kumimoji="0" lang="en-US" sz="900" b="0" i="0" u="none" strike="noStrike" kern="1200" cap="none" spc="0" normalizeH="0" baseline="0" noProof="0">
                <a:ln>
                  <a:noFill/>
                </a:ln>
                <a:solidFill>
                  <a:srgbClr val="90C226"/>
                </a:solidFill>
                <a:effectLst/>
                <a:uLnTx/>
                <a:uFillTx/>
                <a:latin typeface="Trebuchet MS" panose="020B0603020202020204"/>
                <a:ea typeface="+mn-ea"/>
                <a:cs typeface="+mn-cs"/>
              </a:rPr>
              <a:t> </a:t>
            </a:r>
            <a:fld id="{37D409AB-2201-4E18-8A34-C31753AD9B06}" type="slidenum">
              <a:rPr kumimoji="0" lang="en-US" sz="900" b="0" i="0" u="none" strike="noStrike" kern="1200" cap="none" spc="0" normalizeH="0" baseline="0" noProof="0" smtClean="0">
                <a:ln>
                  <a:noFill/>
                </a:ln>
                <a:solidFill>
                  <a:prstClr val="black"/>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4" name="Picture 3"/>
          <p:cNvPicPr>
            <a:picLocks noChangeAspect="1"/>
          </p:cNvPicPr>
          <p:nvPr/>
        </p:nvPicPr>
        <p:blipFill>
          <a:blip r:embed="rId2"/>
          <a:stretch>
            <a:fillRect/>
          </a:stretch>
        </p:blipFill>
        <p:spPr>
          <a:xfrm>
            <a:off x="334587" y="908120"/>
            <a:ext cx="914479" cy="663825"/>
          </a:xfrm>
          <a:prstGeom prst="rect">
            <a:avLst/>
          </a:prstGeom>
        </p:spPr>
      </p:pic>
      <p:sp>
        <p:nvSpPr>
          <p:cNvPr id="5" name="TextBox 4"/>
          <p:cNvSpPr txBox="1"/>
          <p:nvPr/>
        </p:nvSpPr>
        <p:spPr>
          <a:xfrm>
            <a:off x="1323763" y="890142"/>
            <a:ext cx="9385068" cy="6494085"/>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We are excited to announce a new bonus program launching this Summer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in partnership with Payspan Health. For selected measures you can earn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$100 for each care gap opportunity addressed</a:t>
            </a:r>
            <a:r>
              <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rPr>
              <a:t>The program begins 8/1/2020 Open opportunities addressed for the measures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rPr>
              <a:t>	below through 12/31/2020 will qualify for the $100 bonus.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STARS Provider Spot Bonus Program measures: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Breast Cancer Screening-can be discussed/scheduled through telehealth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Care of older Adults Medication Review-can satisfy via telehealth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Care of older Adults Pain Screening-can satisfy via telehealth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Osteoporosis Management in Women who have had a Fracture-can 			discuss/prescribe via telehealth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Rheumatoid Arthritis Management-can discuss/prescribe via telehealth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Statin Therapy for Patients with Cardiovascular Disease-can 				discuss/prescribe via telehealth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	Statin Use in Persons with Diabetes-can discuss/prescribe via telehealth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C3C43"/>
                </a:solidFill>
                <a:effectLst/>
                <a:uLnTx/>
                <a:uFillTx/>
                <a:latin typeface="Trebuchet MS" panose="020B0603020202020204"/>
                <a:ea typeface="+mn-ea"/>
                <a:cs typeface="+mn-cs"/>
              </a:rPr>
              <a:t>	</a:t>
            </a:r>
          </a:p>
        </p:txBody>
      </p:sp>
      <p:pic>
        <p:nvPicPr>
          <p:cNvPr id="6" name="Picture 5"/>
          <p:cNvPicPr>
            <a:picLocks noChangeAspect="1"/>
          </p:cNvPicPr>
          <p:nvPr/>
        </p:nvPicPr>
        <p:blipFill>
          <a:blip r:embed="rId3"/>
          <a:stretch>
            <a:fillRect/>
          </a:stretch>
        </p:blipFill>
        <p:spPr>
          <a:xfrm>
            <a:off x="452117" y="3803532"/>
            <a:ext cx="723963" cy="1781887"/>
          </a:xfrm>
          <a:prstGeom prst="rect">
            <a:avLst/>
          </a:prstGeom>
        </p:spPr>
      </p:pic>
      <p:sp>
        <p:nvSpPr>
          <p:cNvPr id="8" name="5-Point Star 7"/>
          <p:cNvSpPr/>
          <p:nvPr/>
        </p:nvSpPr>
        <p:spPr>
          <a:xfrm>
            <a:off x="1520690" y="3641434"/>
            <a:ext cx="249382" cy="324196"/>
          </a:xfrm>
          <a:prstGeom prst="star5">
            <a:avLst>
              <a:gd name="adj" fmla="val 19098"/>
              <a:gd name="hf" fmla="val 105146"/>
              <a:gd name="vf" fmla="val 110557"/>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9" name="5-Point Star 8"/>
          <p:cNvSpPr/>
          <p:nvPr/>
        </p:nvSpPr>
        <p:spPr>
          <a:xfrm>
            <a:off x="1526239" y="3949617"/>
            <a:ext cx="249381" cy="254660"/>
          </a:xfrm>
          <a:prstGeom prst="star5">
            <a:avLst>
              <a:gd name="adj" fmla="val 22628"/>
              <a:gd name="hf" fmla="val 105146"/>
              <a:gd name="vf" fmla="val 110557"/>
            </a:avLst>
          </a:prstGeom>
          <a:solidFill>
            <a:srgbClr val="FF0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FF0000"/>
              </a:solidFill>
              <a:effectLst/>
              <a:uLnTx/>
              <a:uFillTx/>
              <a:latin typeface="Trebuchet MS" panose="020B0603020202020204"/>
              <a:ea typeface="+mn-ea"/>
              <a:cs typeface="+mn-cs"/>
            </a:endParaRPr>
          </a:p>
        </p:txBody>
      </p:sp>
      <p:sp>
        <p:nvSpPr>
          <p:cNvPr id="10" name="5-Point Star 9"/>
          <p:cNvSpPr/>
          <p:nvPr/>
        </p:nvSpPr>
        <p:spPr>
          <a:xfrm>
            <a:off x="1520690" y="4214119"/>
            <a:ext cx="249382" cy="307571"/>
          </a:xfrm>
          <a:prstGeom prst="star5">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5-Point Star 10"/>
          <p:cNvSpPr/>
          <p:nvPr/>
        </p:nvSpPr>
        <p:spPr>
          <a:xfrm>
            <a:off x="1515125" y="4522320"/>
            <a:ext cx="257694" cy="248984"/>
          </a:xfrm>
          <a:prstGeom prst="star5">
            <a:avLst/>
          </a:prstGeom>
          <a:solidFill>
            <a:srgbClr val="FF0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2" name="5-Point Star 11"/>
          <p:cNvSpPr/>
          <p:nvPr/>
        </p:nvSpPr>
        <p:spPr>
          <a:xfrm>
            <a:off x="1544942" y="4988889"/>
            <a:ext cx="287693" cy="284970"/>
          </a:xfrm>
          <a:prstGeom prst="star5">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3" name="5-Point Star 12"/>
          <p:cNvSpPr/>
          <p:nvPr/>
        </p:nvSpPr>
        <p:spPr>
          <a:xfrm>
            <a:off x="1536809" y="5313392"/>
            <a:ext cx="274320" cy="290076"/>
          </a:xfrm>
          <a:prstGeom prst="star5">
            <a:avLst/>
          </a:prstGeom>
          <a:solidFill>
            <a:srgbClr val="FF0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4" name="5-Point Star 13"/>
          <p:cNvSpPr/>
          <p:nvPr/>
        </p:nvSpPr>
        <p:spPr>
          <a:xfrm>
            <a:off x="1497503" y="5861806"/>
            <a:ext cx="315884" cy="260787"/>
          </a:xfrm>
          <a:prstGeom prst="star5">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pic>
        <p:nvPicPr>
          <p:cNvPr id="15" name="Picture 14"/>
          <p:cNvPicPr>
            <a:picLocks noChangeAspect="1"/>
          </p:cNvPicPr>
          <p:nvPr/>
        </p:nvPicPr>
        <p:blipFill>
          <a:blip r:embed="rId4"/>
          <a:stretch>
            <a:fillRect/>
          </a:stretch>
        </p:blipFill>
        <p:spPr>
          <a:xfrm>
            <a:off x="341783" y="2083085"/>
            <a:ext cx="944632" cy="924087"/>
          </a:xfrm>
          <a:prstGeom prst="rect">
            <a:avLst/>
          </a:prstGeom>
        </p:spPr>
      </p:pic>
    </p:spTree>
    <p:extLst>
      <p:ext uri="{BB962C8B-B14F-4D97-AF65-F5344CB8AC3E}">
        <p14:creationId xmlns:p14="http://schemas.microsoft.com/office/powerpoint/2010/main" val="2639264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34633" y="0"/>
            <a:ext cx="9689179" cy="567326"/>
          </a:xfrm>
          <a:prstGeom prst="rect">
            <a:avLst/>
          </a:prstGeom>
        </p:spPr>
        <p:txBody>
          <a:bodyPr vert="horz" lIns="91440" tIns="45720" rIns="91440" bIns="45720" rtlCol="0" anchor="b">
            <a:normAutofit lnSpcReduction="1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rebuchet MS" panose="020B0603020202020204"/>
              <a:ea typeface="+mj-ea"/>
              <a:cs typeface="+mj-cs"/>
            </a:endParaRPr>
          </a:p>
        </p:txBody>
      </p:sp>
      <p:pic>
        <p:nvPicPr>
          <p:cNvPr id="6" name="Picture 5"/>
          <p:cNvPicPr>
            <a:picLocks noChangeAspect="1"/>
          </p:cNvPicPr>
          <p:nvPr/>
        </p:nvPicPr>
        <p:blipFill>
          <a:blip r:embed="rId2"/>
          <a:stretch>
            <a:fillRect/>
          </a:stretch>
        </p:blipFill>
        <p:spPr>
          <a:xfrm>
            <a:off x="834493" y="1252331"/>
            <a:ext cx="1090017" cy="1091945"/>
          </a:xfrm>
          <a:prstGeom prst="rect">
            <a:avLst/>
          </a:prstGeom>
        </p:spPr>
      </p:pic>
      <p:sp>
        <p:nvSpPr>
          <p:cNvPr id="7" name="TextBox 6"/>
          <p:cNvSpPr txBox="1"/>
          <p:nvPr/>
        </p:nvSpPr>
        <p:spPr>
          <a:xfrm>
            <a:off x="1854936" y="1252331"/>
            <a:ext cx="7686629" cy="563231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C42F1A">
                    <a:lumMod val="75000"/>
                  </a:srgbClr>
                </a:solidFill>
                <a:effectLst/>
                <a:uLnTx/>
                <a:uFillTx/>
                <a:latin typeface="Trebuchet MS" panose="020B0603020202020204"/>
                <a:ea typeface="+mn-ea"/>
                <a:cs typeface="+mn-cs"/>
              </a:rPr>
              <a:t>Payspan will contact your office’s authorized administrator to ensure your practice’s payment is accurate as well as to assist with questions related to the Payspan portal.</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rPr>
              <a:t>Humana will confirm addressed opportunities via processed claims and supplemental data submitted by the practice.</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918655">
                  <a:lumMod val="75000"/>
                </a:srgbClr>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C42F1A">
                    <a:lumMod val="75000"/>
                  </a:srgbClr>
                </a:solidFill>
                <a:effectLst/>
                <a:uLnTx/>
                <a:uFillTx/>
                <a:latin typeface="Trebuchet MS" panose="020B0603020202020204"/>
                <a:ea typeface="+mn-ea"/>
                <a:cs typeface="+mn-cs"/>
              </a:rPr>
              <a:t>Bonus payments will be accumulated and sent each month per the practice’s payment information in the Payspan portal.</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90C226">
                    <a:lumMod val="50000"/>
                  </a:srgbClr>
                </a:solidFill>
                <a:effectLst/>
                <a:uLnTx/>
                <a:uFillTx/>
                <a:latin typeface="Trebuchet MS" panose="020B0603020202020204"/>
                <a:ea typeface="+mn-ea"/>
                <a:cs typeface="+mn-cs"/>
              </a:rPr>
              <a:t>Through the Payspan portal you will have the ability to view the current open care opportunities, closed care opportunities and payments received</a:t>
            </a:r>
            <a: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srgbClr val="C42F1A">
                    <a:lumMod val="75000"/>
                  </a:srgbClr>
                </a:solidFill>
                <a:effectLst/>
                <a:uLnTx/>
                <a:uFillTx/>
                <a:latin typeface="Trebuchet MS" panose="020B0603020202020204"/>
                <a:ea typeface="+mn-ea"/>
                <a:cs typeface="+mn-cs"/>
              </a:rPr>
              <a:t>Once a gap is closed, the payment will be added to the following months payment schedule.</a:t>
            </a:r>
            <a:br>
              <a:rPr kumimoji="0" lang="en-US" sz="1800" b="0" i="0" u="none" strike="noStrike" kern="1200" cap="none" spc="0" normalizeH="0" baseline="0" noProof="0" dirty="0">
                <a:ln>
                  <a:noFill/>
                </a:ln>
                <a:solidFill>
                  <a:srgbClr val="C42F1A">
                    <a:lumMod val="75000"/>
                  </a:srgbClr>
                </a:solidFill>
                <a:effectLst/>
                <a:uLnTx/>
                <a:uFillTx/>
                <a:latin typeface="Trebuchet MS" panose="020B0603020202020204"/>
                <a:ea typeface="+mn-ea"/>
                <a:cs typeface="+mn-cs"/>
              </a:rPr>
            </a:br>
            <a:br>
              <a:rPr kumimoji="0" lang="en-US" sz="1800" b="0" i="0" u="none" strike="noStrike" kern="1200" cap="none" spc="0" normalizeH="0" baseline="0" noProof="0" dirty="0">
                <a:ln>
                  <a:noFill/>
                </a:ln>
                <a:solidFill>
                  <a:srgbClr val="C42F1A">
                    <a:lumMod val="75000"/>
                  </a:srgbClr>
                </a:solidFill>
                <a:effectLst/>
                <a:uLnTx/>
                <a:uFillTx/>
                <a:latin typeface="Trebuchet MS" panose="020B0603020202020204"/>
                <a:ea typeface="+mn-ea"/>
                <a:cs typeface="+mn-cs"/>
              </a:rPr>
            </a:br>
            <a:b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br>
            <a:br>
              <a:rPr kumimoji="0" lang="en-US" sz="1800" b="0" i="0" u="none" strike="noStrike" kern="1200" cap="none" spc="0" normalizeH="0" baseline="0" noProof="0" dirty="0">
                <a:ln>
                  <a:noFill/>
                </a:ln>
                <a:solidFill>
                  <a:srgbClr val="2C3C43"/>
                </a:solidFill>
                <a:effectLst/>
                <a:uLnTx/>
                <a:uFillTx/>
                <a:latin typeface="Trebuchet MS" panose="020B0603020202020204"/>
                <a:ea typeface="+mn-ea"/>
                <a:cs typeface="+mn-cs"/>
              </a:rPr>
            </a:b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9" name="Title 1"/>
          <p:cNvSpPr txBox="1">
            <a:spLocks/>
          </p:cNvSpPr>
          <p:nvPr/>
        </p:nvSpPr>
        <p:spPr>
          <a:xfrm>
            <a:off x="259889" y="108535"/>
            <a:ext cx="8198311" cy="458791"/>
          </a:xfrm>
          <a:prstGeom prst="rect">
            <a:avLst/>
          </a:prstGeom>
        </p:spPr>
        <p:txBody>
          <a:bodyPr vert="horz" lIns="91440" tIns="45720" rIns="91440" bIns="45720" rtlCol="0" anchor="b">
            <a:normAutofit fontScale="92500" lnSpcReduction="2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rebuchet MS" panose="020B0603020202020204"/>
                <a:ea typeface="+mj-ea"/>
                <a:cs typeface="+mj-cs"/>
              </a:rPr>
              <a:t>Humana STARS Provider Spot Bonus Program</a:t>
            </a:r>
          </a:p>
        </p:txBody>
      </p:sp>
      <p:pic>
        <p:nvPicPr>
          <p:cNvPr id="10" name="Picture 9"/>
          <p:cNvPicPr>
            <a:picLocks noChangeAspect="1"/>
          </p:cNvPicPr>
          <p:nvPr/>
        </p:nvPicPr>
        <p:blipFill>
          <a:blip r:embed="rId3"/>
          <a:stretch>
            <a:fillRect/>
          </a:stretch>
        </p:blipFill>
        <p:spPr>
          <a:xfrm>
            <a:off x="674722" y="3425635"/>
            <a:ext cx="1249788" cy="1188823"/>
          </a:xfrm>
          <a:prstGeom prst="rect">
            <a:avLst/>
          </a:prstGeom>
          <a:solidFill>
            <a:schemeClr val="accent4">
              <a:lumMod val="75000"/>
            </a:schemeClr>
          </a:solidFill>
          <a:ln>
            <a:solidFill>
              <a:schemeClr val="bg1"/>
            </a:solidFill>
          </a:ln>
        </p:spPr>
      </p:pic>
    </p:spTree>
    <p:extLst>
      <p:ext uri="{BB962C8B-B14F-4D97-AF65-F5344CB8AC3E}">
        <p14:creationId xmlns:p14="http://schemas.microsoft.com/office/powerpoint/2010/main" val="1784378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0257" y="942927"/>
            <a:ext cx="3219425" cy="3693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F57"/>
                </a:solidFill>
                <a:effectLst/>
                <a:uLnTx/>
                <a:uFillTx/>
                <a:latin typeface="Calibri" panose="020F0502020204030204" pitchFamily="34" charset="0"/>
                <a:ea typeface="+mn-ea"/>
                <a:cs typeface="Calibri" panose="020F0502020204030204" pitchFamily="34" charset="0"/>
              </a:rPr>
              <a:t>Provider Experience</a:t>
            </a:r>
          </a:p>
        </p:txBody>
      </p:sp>
      <p:grpSp>
        <p:nvGrpSpPr>
          <p:cNvPr id="5" name="Group 4"/>
          <p:cNvGrpSpPr/>
          <p:nvPr/>
        </p:nvGrpSpPr>
        <p:grpSpPr>
          <a:xfrm>
            <a:off x="380257" y="1480930"/>
            <a:ext cx="2909595" cy="4315781"/>
            <a:chOff x="137160" y="804672"/>
            <a:chExt cx="4315968" cy="5897880"/>
          </a:xfrm>
        </p:grpSpPr>
        <p:grpSp>
          <p:nvGrpSpPr>
            <p:cNvPr id="6" name="Group 5"/>
            <p:cNvGrpSpPr/>
            <p:nvPr/>
          </p:nvGrpSpPr>
          <p:grpSpPr>
            <a:xfrm>
              <a:off x="217534" y="880111"/>
              <a:ext cx="4154884" cy="5752092"/>
              <a:chOff x="217534" y="880111"/>
              <a:chExt cx="4154884" cy="5752092"/>
            </a:xfrm>
          </p:grpSpPr>
          <p:pic>
            <p:nvPicPr>
              <p:cNvPr id="8" name="Picture 7"/>
              <p:cNvPicPr>
                <a:picLocks noChangeAspect="1"/>
              </p:cNvPicPr>
              <p:nvPr/>
            </p:nvPicPr>
            <p:blipFill>
              <a:blip r:embed="rId2"/>
              <a:stretch>
                <a:fillRect/>
              </a:stretch>
            </p:blipFill>
            <p:spPr>
              <a:xfrm>
                <a:off x="221967" y="880111"/>
                <a:ext cx="4150451" cy="4008312"/>
              </a:xfrm>
              <a:prstGeom prst="rect">
                <a:avLst/>
              </a:prstGeom>
            </p:spPr>
          </p:pic>
          <p:pic>
            <p:nvPicPr>
              <p:cNvPr id="9" name="Picture 8"/>
              <p:cNvPicPr>
                <a:picLocks noChangeAspect="1"/>
              </p:cNvPicPr>
              <p:nvPr/>
            </p:nvPicPr>
            <p:blipFill>
              <a:blip r:embed="rId3"/>
              <a:stretch>
                <a:fillRect/>
              </a:stretch>
            </p:blipFill>
            <p:spPr>
              <a:xfrm>
                <a:off x="217534" y="4860736"/>
                <a:ext cx="4154052" cy="1771467"/>
              </a:xfrm>
              <a:prstGeom prst="rect">
                <a:avLst/>
              </a:prstGeom>
            </p:spPr>
          </p:pic>
        </p:grpSp>
        <p:sp>
          <p:nvSpPr>
            <p:cNvPr id="7" name="Rectangle 6"/>
            <p:cNvSpPr/>
            <p:nvPr/>
          </p:nvSpPr>
          <p:spPr>
            <a:xfrm>
              <a:off x="137160" y="804672"/>
              <a:ext cx="4315968" cy="589788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Title 1"/>
          <p:cNvSpPr txBox="1">
            <a:spLocks/>
          </p:cNvSpPr>
          <p:nvPr/>
        </p:nvSpPr>
        <p:spPr>
          <a:xfrm>
            <a:off x="129209" y="128413"/>
            <a:ext cx="7861852" cy="458791"/>
          </a:xfrm>
          <a:prstGeom prst="rect">
            <a:avLst/>
          </a:prstGeom>
        </p:spPr>
        <p:txBody>
          <a:bodyPr vert="horz" lIns="91440" tIns="45720" rIns="91440" bIns="45720" rtlCol="0" anchor="b">
            <a:normAutofit fontScale="92500" lnSpcReduction="2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rebuchet MS" panose="020B0603020202020204"/>
                <a:ea typeface="+mj-ea"/>
                <a:cs typeface="+mj-cs"/>
              </a:rPr>
              <a:t>Humana STARS Provider Spot Bonus Program</a:t>
            </a:r>
          </a:p>
        </p:txBody>
      </p:sp>
      <p:sp>
        <p:nvSpPr>
          <p:cNvPr id="11" name="TextBox 10"/>
          <p:cNvSpPr txBox="1"/>
          <p:nvPr/>
        </p:nvSpPr>
        <p:spPr>
          <a:xfrm>
            <a:off x="4159527" y="1552830"/>
            <a:ext cx="5619656" cy="354456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225"/>
              </a:spcAft>
              <a:buClrTx/>
              <a:buSzTx/>
              <a:buFontTx/>
              <a:buNone/>
              <a:tabLst/>
              <a:defRPr/>
            </a:pPr>
            <a:r>
              <a:rPr kumimoji="0" lang="en-US" sz="1800" b="1" i="0" u="none" strike="noStrike" kern="1200" cap="none" spc="0" normalizeH="0" baseline="0" noProof="0" dirty="0">
                <a:ln>
                  <a:noFill/>
                </a:ln>
                <a:solidFill>
                  <a:srgbClr val="AA005F"/>
                </a:solidFill>
                <a:effectLst/>
                <a:uLnTx/>
                <a:uFillTx/>
                <a:latin typeface="Calibri" panose="020F0502020204030204" pitchFamily="34" charset="0"/>
                <a:ea typeface="+mn-ea"/>
                <a:cs typeface="Calibri" panose="020F0502020204030204" pitchFamily="34" charset="0"/>
              </a:rPr>
              <a:t>Member Level Gap Reporting in Payspan</a:t>
            </a:r>
          </a:p>
          <a:p>
            <a:pPr marL="0" marR="0" lvl="0" indent="0" algn="l" defTabSz="685800" rtl="0" eaLnBrk="1" fontAlgn="auto" latinLnBrk="0" hangingPunct="1">
              <a:lnSpc>
                <a:spcPct val="100000"/>
              </a:lnSpc>
              <a:spcBef>
                <a:spcPts val="0"/>
              </a:spcBef>
              <a:spcAft>
                <a:spcPts val="225"/>
              </a:spcAft>
              <a:buClrTx/>
              <a:buSzTx/>
              <a:buFontTx/>
              <a:buNone/>
              <a:tabLst/>
              <a:defRPr/>
            </a:pPr>
            <a:r>
              <a:rPr kumimoji="0" lang="en-US" sz="1800" b="0" i="0" u="none" strike="noStrike" kern="1200" cap="none" spc="0" normalizeH="0" baseline="0" noProof="0" dirty="0">
                <a:ln>
                  <a:noFill/>
                </a:ln>
                <a:solidFill>
                  <a:srgbClr val="474747">
                    <a:lumMod val="50000"/>
                  </a:srgbClr>
                </a:solidFill>
                <a:effectLst/>
                <a:uLnTx/>
                <a:uFillTx/>
                <a:latin typeface="Calibri" panose="020F0502020204030204" pitchFamily="34" charset="0"/>
                <a:ea typeface="+mn-ea"/>
                <a:cs typeface="Calibri" panose="020F0502020204030204" pitchFamily="34" charset="0"/>
              </a:rPr>
              <a:t>Providers will receive a weekly digital document that details:</a:t>
            </a:r>
          </a:p>
          <a:p>
            <a:pPr marL="214313" marR="0" lvl="0" indent="-214313" algn="l" defTabSz="685800" rtl="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74747">
                    <a:lumMod val="50000"/>
                  </a:srgbClr>
                </a:solidFill>
                <a:effectLst/>
                <a:uLnTx/>
                <a:uFillTx/>
                <a:latin typeface="Calibri" panose="020F0502020204030204" pitchFamily="34" charset="0"/>
                <a:ea typeface="+mn-ea"/>
                <a:cs typeface="Calibri" panose="020F0502020204030204" pitchFamily="34" charset="0"/>
              </a:rPr>
              <a:t>Open gaps, compliance rates, and bonus opportunity by member</a:t>
            </a:r>
          </a:p>
          <a:p>
            <a:pPr marL="214313" marR="0" lvl="0" indent="-214313" algn="l" defTabSz="685800" rtl="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74747">
                    <a:lumMod val="50000"/>
                  </a:srgbClr>
                </a:solidFill>
                <a:effectLst/>
                <a:uLnTx/>
                <a:uFillTx/>
                <a:latin typeface="Calibri" panose="020F0502020204030204" pitchFamily="34" charset="0"/>
                <a:ea typeface="+mn-ea"/>
                <a:cs typeface="Calibri" panose="020F0502020204030204" pitchFamily="34" charset="0"/>
              </a:rPr>
              <a:t>Measure level gap reporting and compliance rates by provider</a:t>
            </a:r>
          </a:p>
          <a:p>
            <a:pPr marL="214313" marR="0" lvl="0" indent="-214313" algn="l" defTabSz="685800" rtl="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74747">
                    <a:lumMod val="50000"/>
                  </a:srgbClr>
                </a:solidFill>
                <a:effectLst/>
                <a:uLnTx/>
                <a:uFillTx/>
                <a:latin typeface="Calibri" panose="020F0502020204030204" pitchFamily="34" charset="0"/>
                <a:ea typeface="+mn-ea"/>
                <a:cs typeface="Calibri" panose="020F0502020204030204" pitchFamily="34" charset="0"/>
              </a:rPr>
              <a:t>Total potential bonus opportunity, amount earned to date, and amount still available</a:t>
            </a:r>
          </a:p>
          <a:p>
            <a:pPr marL="214313" marR="0" lvl="0" indent="-214313" algn="l" defTabSz="685800" rtl="0" eaLnBrk="1" fontAlgn="auto" latinLnBrk="0" hangingPunct="1">
              <a:lnSpc>
                <a:spcPct val="100000"/>
              </a:lnSpc>
              <a:spcBef>
                <a:spcPts val="0"/>
              </a:spcBef>
              <a:spcAft>
                <a:spcPts val="225"/>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474747">
                    <a:lumMod val="50000"/>
                  </a:srgbClr>
                </a:solidFill>
                <a:effectLst/>
                <a:uLnTx/>
                <a:uFillTx/>
                <a:latin typeface="Calibri" panose="020F0502020204030204" pitchFamily="34" charset="0"/>
                <a:ea typeface="+mn-ea"/>
                <a:cs typeface="Calibri" panose="020F0502020204030204" pitchFamily="34" charset="0"/>
              </a:rPr>
              <a:t>Metrics on how provider’s compliance rates performance compared to similar providers in their state</a:t>
            </a:r>
          </a:p>
        </p:txBody>
      </p:sp>
      <p:sp>
        <p:nvSpPr>
          <p:cNvPr id="13" name="Left Arrow 12"/>
          <p:cNvSpPr/>
          <p:nvPr/>
        </p:nvSpPr>
        <p:spPr>
          <a:xfrm>
            <a:off x="3339803" y="2633870"/>
            <a:ext cx="765314" cy="56653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964462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8707" y="315268"/>
            <a:ext cx="9689179" cy="456008"/>
          </a:xfrm>
          <a:prstGeom prst="rect">
            <a:avLst/>
          </a:prstGeom>
        </p:spPr>
        <p:txBody>
          <a:bodyPr vert="horz" lIns="91440" tIns="45720" rIns="91440" bIns="45720" rtlCol="0" anchor="b">
            <a:normAutofit fontScale="85000" lnSpcReduction="20000"/>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53575A"/>
                </a:solidFill>
                <a:effectLst/>
                <a:uLnTx/>
                <a:uFillTx/>
                <a:latin typeface="Calibri Light" panose="020F0302020204030204"/>
                <a:ea typeface="+mj-ea"/>
                <a:cs typeface="+mj-cs"/>
              </a:rPr>
              <a:t>Provider Spot Bonus Program</a:t>
            </a:r>
          </a:p>
        </p:txBody>
      </p:sp>
      <p:sp>
        <p:nvSpPr>
          <p:cNvPr id="3" name="TextBox 2"/>
          <p:cNvSpPr txBox="1"/>
          <p:nvPr/>
        </p:nvSpPr>
        <p:spPr>
          <a:xfrm>
            <a:off x="0" y="1113182"/>
            <a:ext cx="10026595" cy="160043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How do providers register for </a:t>
            </a:r>
            <a:r>
              <a:rPr kumimoji="0" lang="en-US" sz="1800" b="0" i="0" u="none" strike="noStrike" kern="1200" cap="none" spc="0" normalizeH="0" baseline="0" noProof="0" dirty="0" err="1">
                <a:ln>
                  <a:noFill/>
                </a:ln>
                <a:solidFill>
                  <a:prstClr val="black"/>
                </a:solidFill>
                <a:effectLst/>
                <a:uLnTx/>
                <a:uFillTx/>
                <a:latin typeface="Trebuchet MS" panose="020B0603020202020204"/>
                <a:ea typeface="+mn-ea"/>
                <a:cs typeface="+mn-cs"/>
              </a:rPr>
              <a:t>Payspan</a:t>
            </a:r>
            <a:r>
              <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Providers have to sign-up on the </a:t>
            </a:r>
            <a:r>
              <a:rPr kumimoji="0" lang="en-US" sz="1600" b="0" i="0" u="none" strike="noStrike" kern="1200" cap="none" spc="0" normalizeH="0" baseline="0" noProof="0" dirty="0" err="1">
                <a:ln>
                  <a:noFill/>
                </a:ln>
                <a:solidFill>
                  <a:prstClr val="black"/>
                </a:solidFill>
                <a:effectLst/>
                <a:uLnTx/>
                <a:uFillTx/>
                <a:latin typeface="Trebuchet MS" panose="020B0603020202020204"/>
                <a:ea typeface="+mn-ea"/>
                <a:cs typeface="+mn-cs"/>
              </a:rPr>
              <a:t>Payspan</a:t>
            </a:r>
            <a:r>
              <a:rPr kumimoji="0" lang="en-US" sz="1600" b="0" i="0" u="none" strike="noStrike" kern="1200" cap="none" spc="0" normalizeH="0" baseline="0" noProof="0" dirty="0">
                <a:ln>
                  <a:noFill/>
                </a:ln>
                <a:solidFill>
                  <a:prstClr val="black"/>
                </a:solidFill>
                <a:effectLst/>
                <a:uLnTx/>
                <a:uFillTx/>
                <a:latin typeface="Trebuchet MS" panose="020B0603020202020204"/>
                <a:ea typeface="+mn-ea"/>
                <a:cs typeface="+mn-cs"/>
              </a:rPr>
              <a:t> portal. The first step requires providers to fill out a screen that looks like the one below. Once this is filled out, you will get a registration code that officially registers you for the program. Once the TIN is registered you have to confirm all of the NPIs associated with the TIN. These steps are all in an effort to maintain security of PHI and PFI, and to reduce the risk of fraud. </a:t>
            </a: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pic>
        <p:nvPicPr>
          <p:cNvPr id="4" name="Picture 3"/>
          <p:cNvPicPr>
            <a:picLocks noChangeAspect="1"/>
          </p:cNvPicPr>
          <p:nvPr/>
        </p:nvPicPr>
        <p:blipFill>
          <a:blip r:embed="rId2"/>
          <a:stretch>
            <a:fillRect/>
          </a:stretch>
        </p:blipFill>
        <p:spPr>
          <a:xfrm>
            <a:off x="601795" y="2713620"/>
            <a:ext cx="5944115" cy="3893914"/>
          </a:xfrm>
          <a:prstGeom prst="rect">
            <a:avLst/>
          </a:prstGeom>
        </p:spPr>
      </p:pic>
    </p:spTree>
    <p:extLst>
      <p:ext uri="{BB962C8B-B14F-4D97-AF65-F5344CB8AC3E}">
        <p14:creationId xmlns:p14="http://schemas.microsoft.com/office/powerpoint/2010/main" val="383627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4489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2895</TotalTime>
  <Words>461</Words>
  <Application>Microsoft Office PowerPoint</Application>
  <PresentationFormat>Widescreen</PresentationFormat>
  <Paragraphs>49</Paragraphs>
  <Slides>6</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Trebuchet MS</vt:lpstr>
      <vt:lpstr>Wingdings</vt:lpstr>
      <vt:lpstr>Wingdings 3</vt:lpstr>
      <vt:lpstr>Office Theme</vt:lpstr>
      <vt:lpstr>Facet</vt:lpstr>
      <vt:lpstr>PowerPoint Presentation</vt:lpstr>
      <vt:lpstr>Humana STARS Provider Spot Bonus Program</vt:lpstr>
      <vt:lpstr>PowerPoint Presentation</vt:lpstr>
      <vt:lpstr>PowerPoint Presentation</vt:lpstr>
      <vt:lpstr>PowerPoint Presentation</vt:lpstr>
      <vt:lpstr>PowerPoint Presentation</vt:lpstr>
    </vt:vector>
  </TitlesOfParts>
  <Company>Humana,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 Esparza</dc:creator>
  <cp:lastModifiedBy>Staff Advocate</cp:lastModifiedBy>
  <cp:revision>7</cp:revision>
  <dcterms:created xsi:type="dcterms:W3CDTF">2020-09-15T15:46:36Z</dcterms:created>
  <dcterms:modified xsi:type="dcterms:W3CDTF">2020-09-21T17:57:54Z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98fc34e0-39cf-4518-a4b4-e5300d2defca</vt:lpwstr>
  </property>
  <property fmtid="{D5CDD505-2E9C-101B-9397-08002B2CF9AE}" pid="3" name="ScannedBy">
    <vt:lpwstr>TCS-ContentScanned</vt:lpwstr>
  </property>
  <property fmtid="{D5CDD505-2E9C-101B-9397-08002B2CF9AE}" pid="4" name="HumanaClassification">
    <vt:lpwstr>I</vt:lpwstr>
  </property>
</Properties>
</file>